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50" r:id="rId2"/>
    <p:sldId id="451" r:id="rId3"/>
    <p:sldId id="452" r:id="rId4"/>
    <p:sldId id="416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372" r:id="rId13"/>
    <p:sldId id="313" r:id="rId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D5D2-A029-4EF5-936E-2A985984B472}" type="datetimeFigureOut">
              <a:rPr lang="en-US" smtClean="0"/>
              <a:pPr/>
              <a:t>2/23/2016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05880-B957-4290-9706-E888F0AC14D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omputerhope.com/unix/uprintf.htm" TargetMode="External"/><Relationship Id="rId4" Type="http://schemas.openxmlformats.org/officeDocument/2006/relationships/image" Target="../media/image4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13" Type="http://schemas.openxmlformats.org/officeDocument/2006/relationships/image" Target="../media/image13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12" Type="http://schemas.openxmlformats.org/officeDocument/2006/relationships/image" Target="../media/image1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11" Type="http://schemas.openxmlformats.org/officeDocument/2006/relationships/image" Target="../media/image11.gif"/><Relationship Id="rId5" Type="http://schemas.openxmlformats.org/officeDocument/2006/relationships/image" Target="../media/image5.gif"/><Relationship Id="rId15" Type="http://schemas.openxmlformats.org/officeDocument/2006/relationships/image" Target="../media/image15.jpeg"/><Relationship Id="rId10" Type="http://schemas.openxmlformats.org/officeDocument/2006/relationships/image" Target="../media/image10.gif"/><Relationship Id="rId4" Type="http://schemas.openxmlformats.org/officeDocument/2006/relationships/image" Target="../media/image4.gif"/><Relationship Id="rId9" Type="http://schemas.openxmlformats.org/officeDocument/2006/relationships/image" Target="../media/image9.gif"/><Relationship Id="rId1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11" Type="http://schemas.openxmlformats.org/officeDocument/2006/relationships/image" Target="../media/image24.gif"/><Relationship Id="rId5" Type="http://schemas.openxmlformats.org/officeDocument/2006/relationships/image" Target="../media/image18.gif"/><Relationship Id="rId10" Type="http://schemas.openxmlformats.org/officeDocument/2006/relationships/image" Target="../media/image23.gif"/><Relationship Id="rId4" Type="http://schemas.openxmlformats.org/officeDocument/2006/relationships/image" Target="../media/image17.gif"/><Relationship Id="rId9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gif"/><Relationship Id="rId7" Type="http://schemas.openxmlformats.org/officeDocument/2006/relationships/image" Target="../media/image2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11" Type="http://schemas.openxmlformats.org/officeDocument/2006/relationships/image" Target="../media/image33.gif"/><Relationship Id="rId5" Type="http://schemas.openxmlformats.org/officeDocument/2006/relationships/image" Target="../media/image27.gif"/><Relationship Id="rId10" Type="http://schemas.openxmlformats.org/officeDocument/2006/relationships/image" Target="../media/image32.gif"/><Relationship Id="rId4" Type="http://schemas.openxmlformats.org/officeDocument/2006/relationships/image" Target="../media/image26.gif"/><Relationship Id="rId9" Type="http://schemas.openxmlformats.org/officeDocument/2006/relationships/image" Target="../media/image3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68580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4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Interacting</a:t>
            </a:r>
            <a:r>
              <a:rPr lang="fr-FR" sz="4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4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4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the Linux Shell</a:t>
            </a:r>
            <a:endParaRPr lang="fr-FR" sz="4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information the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nice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way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9</a:t>
            </a:r>
            <a:endParaRPr lang="fr-CA" dirty="0"/>
          </a:p>
        </p:txBody>
      </p:sp>
      <p:pic>
        <p:nvPicPr>
          <p:cNvPr id="16" name="Picture 15" descr="oVBEm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1055522"/>
            <a:ext cx="5029200" cy="290687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3429000"/>
            <a:ext cx="5181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105400" y="11971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You don’t want to overwhelm the user with lots of dirty-looking output.</a:t>
            </a:r>
            <a:endParaRPr lang="en-GB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09600" y="2133600"/>
            <a:ext cx="82296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FF0000"/>
                </a:solidFill>
              </a:rPr>
              <a:t>echo</a:t>
            </a:r>
            <a:r>
              <a:rPr lang="en-GB" sz="2000" dirty="0" smtClean="0"/>
              <a:t> does display but it’s very basic.</a:t>
            </a:r>
          </a:p>
          <a:p>
            <a:pPr algn="ctr"/>
            <a:r>
              <a:rPr lang="en-GB" sz="2000" b="1" dirty="0" err="1" smtClean="0">
                <a:solidFill>
                  <a:srgbClr val="FF0000"/>
                </a:solidFill>
              </a:rPr>
              <a:t>printf</a:t>
            </a:r>
            <a:r>
              <a:rPr lang="en-GB" sz="2000" dirty="0" smtClean="0"/>
              <a:t> can display </a:t>
            </a:r>
            <a:r>
              <a:rPr lang="en-GB" sz="2000" i="1" dirty="0" smtClean="0"/>
              <a:t>nicely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2895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The </a:t>
            </a:r>
            <a:r>
              <a:rPr lang="fr-CA" dirty="0" err="1" smtClean="0"/>
              <a:t>print</a:t>
            </a:r>
            <a:r>
              <a:rPr lang="fr-CA" dirty="0" smtClean="0"/>
              <a:t> </a:t>
            </a:r>
            <a:r>
              <a:rPr lang="fr-CA" dirty="0" err="1" smtClean="0"/>
              <a:t>statement</a:t>
            </a:r>
            <a:r>
              <a:rPr lang="fr-CA" dirty="0" smtClean="0"/>
              <a:t> </a:t>
            </a:r>
            <a:r>
              <a:rPr lang="fr-CA" dirty="0" err="1" smtClean="0"/>
              <a:t>allows</a:t>
            </a:r>
            <a:r>
              <a:rPr lang="fr-CA" dirty="0" smtClean="0"/>
              <a:t> </a:t>
            </a:r>
            <a:r>
              <a:rPr lang="fr-CA" dirty="0" err="1" smtClean="0"/>
              <a:t>you</a:t>
            </a:r>
            <a:r>
              <a:rPr lang="fr-CA" dirty="0" smtClean="0"/>
              <a:t> to state </a:t>
            </a:r>
            <a:r>
              <a:rPr lang="fr-CA" dirty="0" smtClean="0">
                <a:solidFill>
                  <a:srgbClr val="FF0000"/>
                </a:solidFill>
              </a:rPr>
              <a:t>how </a:t>
            </a:r>
            <a:r>
              <a:rPr lang="fr-CA" dirty="0" err="1" smtClean="0">
                <a:solidFill>
                  <a:srgbClr val="FF0000"/>
                </a:solidFill>
              </a:rPr>
              <a:t>much</a:t>
            </a:r>
            <a:r>
              <a:rPr lang="fr-CA" dirty="0" smtClean="0">
                <a:solidFill>
                  <a:srgbClr val="FF0000"/>
                </a:solidFill>
              </a:rPr>
              <a:t> of a variable </a:t>
            </a:r>
            <a:r>
              <a:rPr lang="fr-CA" dirty="0" err="1" smtClean="0">
                <a:solidFill>
                  <a:srgbClr val="FF0000"/>
                </a:solidFill>
              </a:rPr>
              <a:t>you</a:t>
            </a:r>
            <a:r>
              <a:rPr lang="fr-CA" dirty="0" smtClean="0">
                <a:solidFill>
                  <a:srgbClr val="FF0000"/>
                </a:solidFill>
              </a:rPr>
              <a:t> </a:t>
            </a:r>
            <a:r>
              <a:rPr lang="fr-CA" dirty="0" err="1" smtClean="0">
                <a:solidFill>
                  <a:srgbClr val="FF0000"/>
                </a:solidFill>
              </a:rPr>
              <a:t>want</a:t>
            </a:r>
            <a:r>
              <a:rPr lang="fr-CA" dirty="0" smtClean="0">
                <a:solidFill>
                  <a:srgbClr val="FF0000"/>
                </a:solidFill>
              </a:rPr>
              <a:t> to </a:t>
            </a:r>
            <a:r>
              <a:rPr lang="fr-CA" dirty="0" err="1" smtClean="0">
                <a:solidFill>
                  <a:srgbClr val="FF0000"/>
                </a:solidFill>
              </a:rPr>
              <a:t>see</a:t>
            </a:r>
            <a:r>
              <a:rPr lang="fr-CA" dirty="0" smtClean="0"/>
              <a:t>.</a:t>
            </a:r>
            <a:endParaRPr lang="fr-CA" dirty="0"/>
          </a:p>
        </p:txBody>
      </p:sp>
      <p:sp>
        <p:nvSpPr>
          <p:cNvPr id="21" name="TextBox 20"/>
          <p:cNvSpPr txBox="1"/>
          <p:nvPr/>
        </p:nvSpPr>
        <p:spPr>
          <a:xfrm>
            <a:off x="2971800" y="57912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printf</a:t>
            </a:r>
            <a:r>
              <a:rPr lang="fr-CA" dirty="0" smtClean="0"/>
              <a:t> </a:t>
            </a:r>
            <a:r>
              <a:rPr lang="en-US" dirty="0" smtClean="0"/>
              <a:t>"deposit %.4f“ $deposit</a:t>
            </a:r>
            <a:endParaRPr lang="fr-CA" dirty="0"/>
          </a:p>
        </p:txBody>
      </p:sp>
      <p:sp>
        <p:nvSpPr>
          <p:cNvPr id="22" name="TextBox 21"/>
          <p:cNvSpPr txBox="1"/>
          <p:nvPr/>
        </p:nvSpPr>
        <p:spPr>
          <a:xfrm>
            <a:off x="1371600" y="3733800"/>
            <a:ext cx="67818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dirty="0" err="1" smtClean="0"/>
              <a:t>printf</a:t>
            </a:r>
            <a:r>
              <a:rPr lang="fr-CA" dirty="0" smtClean="0"/>
              <a:t> </a:t>
            </a:r>
            <a:r>
              <a:rPr lang="en-US" dirty="0" smtClean="0"/>
              <a:t>“text %.3f text %.2f text %s“ $variable1 $variable2 $variable3</a:t>
            </a:r>
            <a:endParaRPr lang="fr-CA" dirty="0"/>
          </a:p>
        </p:txBody>
      </p:sp>
      <p:sp>
        <p:nvSpPr>
          <p:cNvPr id="23" name="Freeform 22"/>
          <p:cNvSpPr/>
          <p:nvPr/>
        </p:nvSpPr>
        <p:spPr>
          <a:xfrm>
            <a:off x="2332008" y="4458419"/>
            <a:ext cx="370935" cy="483079"/>
          </a:xfrm>
          <a:custGeom>
            <a:avLst/>
            <a:gdLst>
              <a:gd name="connsiteX0" fmla="*/ 0 w 370935"/>
              <a:gd name="connsiteY0" fmla="*/ 483079 h 483079"/>
              <a:gd name="connsiteX1" fmla="*/ 276045 w 370935"/>
              <a:gd name="connsiteY1" fmla="*/ 370936 h 483079"/>
              <a:gd name="connsiteX2" fmla="*/ 370935 w 370935"/>
              <a:gd name="connsiteY2" fmla="*/ 0 h 483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935" h="483079">
                <a:moveTo>
                  <a:pt x="0" y="483079"/>
                </a:moveTo>
                <a:cubicBezTo>
                  <a:pt x="107111" y="467264"/>
                  <a:pt x="214222" y="451449"/>
                  <a:pt x="276045" y="370936"/>
                </a:cubicBezTo>
                <a:cubicBezTo>
                  <a:pt x="337868" y="290423"/>
                  <a:pt x="354401" y="145211"/>
                  <a:pt x="370935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5" name="Straight Arrow Connector 24"/>
          <p:cNvCxnSpPr>
            <a:stCxn id="23" idx="2"/>
          </p:cNvCxnSpPr>
          <p:nvPr/>
        </p:nvCxnSpPr>
        <p:spPr>
          <a:xfrm flipV="1">
            <a:off x="2702943" y="4191000"/>
            <a:ext cx="40257" cy="267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4800" y="43066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How </a:t>
            </a:r>
            <a:r>
              <a:rPr lang="fr-CA" dirty="0" err="1" smtClean="0"/>
              <a:t>many</a:t>
            </a:r>
            <a:r>
              <a:rPr lang="fr-CA" dirty="0" smtClean="0"/>
              <a:t> digits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want</a:t>
            </a:r>
            <a:r>
              <a:rPr lang="fr-CA" dirty="0" smtClean="0"/>
              <a:t> to </a:t>
            </a:r>
            <a:r>
              <a:rPr lang="fr-CA" dirty="0" err="1" smtClean="0"/>
              <a:t>see</a:t>
            </a:r>
            <a:r>
              <a:rPr lang="fr-CA" dirty="0" smtClean="0"/>
              <a:t> </a:t>
            </a:r>
            <a:r>
              <a:rPr lang="fr-CA" dirty="0" err="1" smtClean="0"/>
              <a:t>after</a:t>
            </a:r>
            <a:r>
              <a:rPr lang="fr-CA" dirty="0" smtClean="0"/>
              <a:t> the .</a:t>
            </a:r>
            <a:endParaRPr lang="fr-CA" dirty="0"/>
          </a:p>
        </p:txBody>
      </p:sp>
      <p:sp>
        <p:nvSpPr>
          <p:cNvPr id="27" name="TextBox 26"/>
          <p:cNvSpPr txBox="1"/>
          <p:nvPr/>
        </p:nvSpPr>
        <p:spPr>
          <a:xfrm>
            <a:off x="685800" y="5029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0.59275610</a:t>
            </a:r>
            <a:endParaRPr lang="fr-CA" dirty="0"/>
          </a:p>
        </p:txBody>
      </p:sp>
      <p:sp>
        <p:nvSpPr>
          <p:cNvPr id="28" name="Rectangle 27"/>
          <p:cNvSpPr/>
          <p:nvPr/>
        </p:nvSpPr>
        <p:spPr>
          <a:xfrm>
            <a:off x="1295400" y="5105400"/>
            <a:ext cx="685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Freeform 28"/>
          <p:cNvSpPr/>
          <p:nvPr/>
        </p:nvSpPr>
        <p:spPr>
          <a:xfrm>
            <a:off x="2754702" y="3344173"/>
            <a:ext cx="2147977" cy="389627"/>
          </a:xfrm>
          <a:custGeom>
            <a:avLst/>
            <a:gdLst>
              <a:gd name="connsiteX0" fmla="*/ 0 w 2147977"/>
              <a:gd name="connsiteY0" fmla="*/ 389627 h 389627"/>
              <a:gd name="connsiteX1" fmla="*/ 103517 w 2147977"/>
              <a:gd name="connsiteY1" fmla="*/ 217099 h 389627"/>
              <a:gd name="connsiteX2" fmla="*/ 448573 w 2147977"/>
              <a:gd name="connsiteY2" fmla="*/ 104955 h 389627"/>
              <a:gd name="connsiteX3" fmla="*/ 1664898 w 2147977"/>
              <a:gd name="connsiteY3" fmla="*/ 1438 h 389627"/>
              <a:gd name="connsiteX4" fmla="*/ 2147977 w 2147977"/>
              <a:gd name="connsiteY4" fmla="*/ 113582 h 3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7977" h="389627">
                <a:moveTo>
                  <a:pt x="0" y="389627"/>
                </a:moveTo>
                <a:cubicBezTo>
                  <a:pt x="14377" y="327085"/>
                  <a:pt x="28755" y="264544"/>
                  <a:pt x="103517" y="217099"/>
                </a:cubicBezTo>
                <a:cubicBezTo>
                  <a:pt x="178279" y="169654"/>
                  <a:pt x="188343" y="140899"/>
                  <a:pt x="448573" y="104955"/>
                </a:cubicBezTo>
                <a:cubicBezTo>
                  <a:pt x="708803" y="69012"/>
                  <a:pt x="1381664" y="0"/>
                  <a:pt x="1664898" y="1438"/>
                </a:cubicBezTo>
                <a:cubicBezTo>
                  <a:pt x="1948132" y="2876"/>
                  <a:pt x="2048054" y="58229"/>
                  <a:pt x="2147977" y="113582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0" name="Straight Arrow Connector 29"/>
          <p:cNvCxnSpPr>
            <a:stCxn id="29" idx="4"/>
          </p:cNvCxnSpPr>
          <p:nvPr/>
        </p:nvCxnSpPr>
        <p:spPr>
          <a:xfrm>
            <a:off x="4902679" y="3457755"/>
            <a:ext cx="278921" cy="1998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3621657" y="4130615"/>
            <a:ext cx="2687128" cy="529087"/>
          </a:xfrm>
          <a:custGeom>
            <a:avLst/>
            <a:gdLst>
              <a:gd name="connsiteX0" fmla="*/ 38818 w 2687128"/>
              <a:gd name="connsiteY0" fmla="*/ 0 h 529087"/>
              <a:gd name="connsiteX1" fmla="*/ 194094 w 2687128"/>
              <a:gd name="connsiteY1" fmla="*/ 232913 h 529087"/>
              <a:gd name="connsiteX2" fmla="*/ 1203385 w 2687128"/>
              <a:gd name="connsiteY2" fmla="*/ 508959 h 529087"/>
              <a:gd name="connsiteX3" fmla="*/ 2428335 w 2687128"/>
              <a:gd name="connsiteY3" fmla="*/ 353683 h 529087"/>
              <a:gd name="connsiteX4" fmla="*/ 2687128 w 2687128"/>
              <a:gd name="connsiteY4" fmla="*/ 172528 h 52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7128" h="529087">
                <a:moveTo>
                  <a:pt x="38818" y="0"/>
                </a:moveTo>
                <a:cubicBezTo>
                  <a:pt x="19409" y="74043"/>
                  <a:pt x="0" y="148087"/>
                  <a:pt x="194094" y="232913"/>
                </a:cubicBezTo>
                <a:cubicBezTo>
                  <a:pt x="388188" y="317739"/>
                  <a:pt x="831012" y="488831"/>
                  <a:pt x="1203385" y="508959"/>
                </a:cubicBezTo>
                <a:cubicBezTo>
                  <a:pt x="1575758" y="529087"/>
                  <a:pt x="2181045" y="409755"/>
                  <a:pt x="2428335" y="353683"/>
                </a:cubicBezTo>
                <a:cubicBezTo>
                  <a:pt x="2675626" y="297611"/>
                  <a:pt x="2681377" y="235069"/>
                  <a:pt x="2687128" y="172528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2" name="Straight Arrow Connector 31"/>
          <p:cNvCxnSpPr>
            <a:stCxn id="31" idx="4"/>
          </p:cNvCxnSpPr>
          <p:nvPr/>
        </p:nvCxnSpPr>
        <p:spPr>
          <a:xfrm flipV="1">
            <a:off x="6308785" y="4114800"/>
            <a:ext cx="15815" cy="18834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14600" y="5410200"/>
            <a:ext cx="4191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A" dirty="0" smtClean="0"/>
              <a:t>Printing </a:t>
            </a:r>
            <a:r>
              <a:rPr lang="fr-CA" dirty="0" err="1" smtClean="0"/>
              <a:t>my</a:t>
            </a:r>
            <a:r>
              <a:rPr lang="fr-CA" dirty="0" smtClean="0"/>
              <a:t> </a:t>
            </a:r>
            <a:r>
              <a:rPr lang="fr-CA" dirty="0" err="1" smtClean="0"/>
              <a:t>deposit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4 digits </a:t>
            </a:r>
            <a:r>
              <a:rPr lang="fr-CA" dirty="0" err="1" smtClean="0"/>
              <a:t>after</a:t>
            </a:r>
            <a:r>
              <a:rPr lang="fr-CA" dirty="0" smtClean="0"/>
              <a:t> the .</a:t>
            </a:r>
            <a:endParaRPr lang="fr-CA" dirty="0"/>
          </a:p>
        </p:txBody>
      </p:sp>
      <p:sp>
        <p:nvSpPr>
          <p:cNvPr id="40" name="Freeform 39"/>
          <p:cNvSpPr/>
          <p:nvPr/>
        </p:nvSpPr>
        <p:spPr>
          <a:xfrm>
            <a:off x="4405223" y="3467818"/>
            <a:ext cx="2147977" cy="389627"/>
          </a:xfrm>
          <a:custGeom>
            <a:avLst/>
            <a:gdLst>
              <a:gd name="connsiteX0" fmla="*/ 0 w 2147977"/>
              <a:gd name="connsiteY0" fmla="*/ 389627 h 389627"/>
              <a:gd name="connsiteX1" fmla="*/ 103517 w 2147977"/>
              <a:gd name="connsiteY1" fmla="*/ 217099 h 389627"/>
              <a:gd name="connsiteX2" fmla="*/ 448573 w 2147977"/>
              <a:gd name="connsiteY2" fmla="*/ 104955 h 389627"/>
              <a:gd name="connsiteX3" fmla="*/ 1664898 w 2147977"/>
              <a:gd name="connsiteY3" fmla="*/ 1438 h 389627"/>
              <a:gd name="connsiteX4" fmla="*/ 2147977 w 2147977"/>
              <a:gd name="connsiteY4" fmla="*/ 113582 h 3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7977" h="389627">
                <a:moveTo>
                  <a:pt x="0" y="389627"/>
                </a:moveTo>
                <a:cubicBezTo>
                  <a:pt x="14377" y="327085"/>
                  <a:pt x="28755" y="264544"/>
                  <a:pt x="103517" y="217099"/>
                </a:cubicBezTo>
                <a:cubicBezTo>
                  <a:pt x="178279" y="169654"/>
                  <a:pt x="188343" y="140899"/>
                  <a:pt x="448573" y="104955"/>
                </a:cubicBezTo>
                <a:cubicBezTo>
                  <a:pt x="708803" y="69012"/>
                  <a:pt x="1381664" y="0"/>
                  <a:pt x="1664898" y="1438"/>
                </a:cubicBezTo>
                <a:cubicBezTo>
                  <a:pt x="1948132" y="2876"/>
                  <a:pt x="2048054" y="58229"/>
                  <a:pt x="2147977" y="113582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Straight Arrow Connector 40"/>
          <p:cNvCxnSpPr>
            <a:stCxn id="40" idx="4"/>
          </p:cNvCxnSpPr>
          <p:nvPr/>
        </p:nvCxnSpPr>
        <p:spPr>
          <a:xfrm>
            <a:off x="6553200" y="3581400"/>
            <a:ext cx="278921" cy="19984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 animBg="1"/>
      <p:bldP spid="26" grpId="0"/>
      <p:bldP spid="27" grpId="0"/>
      <p:bldP spid="28" grpId="0" animBg="1"/>
      <p:bldP spid="29" grpId="0" animBg="1"/>
      <p:bldP spid="31" grpId="0" animBg="1"/>
      <p:bldP spid="34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information the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nice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way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10</a:t>
            </a:r>
            <a:endParaRPr lang="fr-CA" dirty="0"/>
          </a:p>
        </p:txBody>
      </p:sp>
      <p:pic>
        <p:nvPicPr>
          <p:cNvPr id="33" name="Picture 32" descr="printf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" y="1017270"/>
            <a:ext cx="8313420" cy="4823460"/>
          </a:xfrm>
          <a:prstGeom prst="rect">
            <a:avLst/>
          </a:prstGeom>
        </p:spPr>
      </p:pic>
      <p:pic>
        <p:nvPicPr>
          <p:cNvPr id="35" name="Picture 34" descr="printf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66800"/>
            <a:ext cx="8229600" cy="489712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0" y="5943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(for more info, read the man page or </a:t>
            </a:r>
            <a:r>
              <a:rPr lang="en-GB" dirty="0" smtClean="0">
                <a:hlinkClick r:id="rId5"/>
              </a:rPr>
              <a:t>http://www.computerhope.com/unix/uprintf.htm</a:t>
            </a:r>
            <a:r>
              <a:rPr lang="en-GB" dirty="0" smtClean="0"/>
              <a:t>)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_question_mar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838200"/>
            <a:ext cx="3632200" cy="45593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11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12</a:t>
            </a:r>
            <a:endParaRPr lang="fr-CA" dirty="0"/>
          </a:p>
        </p:txBody>
      </p:sp>
      <p:pic>
        <p:nvPicPr>
          <p:cNvPr id="8" name="Picture 7" descr="educatio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52400"/>
            <a:ext cx="1828800" cy="1584960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Practice questions &amp;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activities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02268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We recommend that you do these, but that’s for your own good, not graded.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2076271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/>
              <a:t>Ask the user what’s their favourite season and give a reply accordingly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Ask the user what’s their annual income and give them their tax bracket.</a:t>
            </a:r>
          </a:p>
          <a:p>
            <a:pPr marL="342900" indent="-342900">
              <a:buAutoNum type="arabicParenR"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0" y="68580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4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Interacting</a:t>
            </a:r>
            <a:r>
              <a:rPr lang="fr-FR" sz="4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sz="4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r-FR" sz="4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the Linux Shell</a:t>
            </a:r>
            <a:endParaRPr lang="fr-FR" sz="4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" name="Picture 9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1261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1</a:t>
            </a:r>
            <a:endParaRPr lang="fr-CA" dirty="0"/>
          </a:p>
        </p:txBody>
      </p:sp>
      <p:pic>
        <p:nvPicPr>
          <p:cNvPr id="6" name="Picture 5" descr="penguin-gifs-25-gifs_1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76400"/>
            <a:ext cx="6096000" cy="402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2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Our editor for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this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module: </a:t>
            </a:r>
            <a:r>
              <a:rPr lang="fr-FR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vim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0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04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05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06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07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08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09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8" name="Picture 27" descr="11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9" name="Picture 28" descr="12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30" name="Picture 29" descr="13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31" name="Picture 30" descr="14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32" name="Picture 31" descr="15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0" y="1219200"/>
            <a:ext cx="28194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 write, press </a:t>
            </a:r>
            <a:r>
              <a:rPr lang="en-GB" b="1" dirty="0" smtClean="0">
                <a:solidFill>
                  <a:srgbClr val="FF0000"/>
                </a:solidFill>
              </a:rPr>
              <a:t>a</a:t>
            </a:r>
          </a:p>
          <a:p>
            <a:endParaRPr lang="en-GB" dirty="0" smtClean="0"/>
          </a:p>
          <a:p>
            <a:r>
              <a:rPr lang="en-GB" dirty="0" smtClean="0"/>
              <a:t>To stop writing, press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To </a:t>
            </a:r>
            <a:r>
              <a:rPr lang="en-GB" sz="2400" b="1" dirty="0" smtClean="0">
                <a:solidFill>
                  <a:srgbClr val="FF0000"/>
                </a:solidFill>
              </a:rPr>
              <a:t>q</a:t>
            </a:r>
            <a:r>
              <a:rPr lang="en-GB" dirty="0" smtClean="0"/>
              <a:t>uit type</a:t>
            </a:r>
          </a:p>
          <a:p>
            <a:r>
              <a:rPr lang="en-GB" dirty="0" smtClean="0"/>
              <a:t>:</a:t>
            </a:r>
            <a:r>
              <a:rPr lang="en-GB" dirty="0" smtClean="0">
                <a:solidFill>
                  <a:srgbClr val="FF0000"/>
                </a:solidFill>
              </a:rPr>
              <a:t>q</a:t>
            </a:r>
          </a:p>
          <a:p>
            <a:endParaRPr lang="en-GB" dirty="0" smtClean="0"/>
          </a:p>
          <a:p>
            <a:r>
              <a:rPr lang="en-GB" dirty="0" smtClean="0"/>
              <a:t>To </a:t>
            </a:r>
            <a:r>
              <a:rPr lang="en-GB" dirty="0" smtClean="0">
                <a:solidFill>
                  <a:srgbClr val="7030A0"/>
                </a:solidFill>
              </a:rPr>
              <a:t>w</a:t>
            </a:r>
            <a:r>
              <a:rPr lang="en-GB" dirty="0" smtClean="0"/>
              <a:t>rite the file (=save) type</a:t>
            </a:r>
          </a:p>
          <a:p>
            <a:r>
              <a:rPr lang="en-GB" dirty="0" smtClean="0"/>
              <a:t>:</a:t>
            </a:r>
            <a:r>
              <a:rPr lang="en-GB" dirty="0" smtClean="0">
                <a:solidFill>
                  <a:srgbClr val="7030A0"/>
                </a:solidFill>
              </a:rPr>
              <a:t>w</a:t>
            </a:r>
          </a:p>
          <a:p>
            <a:endParaRPr lang="en-GB" dirty="0" smtClean="0"/>
          </a:p>
          <a:p>
            <a:r>
              <a:rPr lang="en-GB" dirty="0" smtClean="0"/>
              <a:t>Any command starts with</a:t>
            </a:r>
          </a:p>
          <a:p>
            <a:r>
              <a:rPr lang="en-GB" dirty="0" smtClean="0"/>
              <a:t>:</a:t>
            </a:r>
            <a:endParaRPr lang="en-GB" dirty="0"/>
          </a:p>
        </p:txBody>
      </p:sp>
      <p:pic>
        <p:nvPicPr>
          <p:cNvPr id="34" name="Picture 33" descr="Escape-key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2000" y="2100322"/>
            <a:ext cx="938213" cy="862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3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Getting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the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user’s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input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17526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FF0000"/>
                </a:solidFill>
              </a:rPr>
              <a:t>read</a:t>
            </a:r>
            <a:r>
              <a:rPr lang="en-GB" sz="3200" dirty="0" smtClean="0"/>
              <a:t> [-p “prompt”] variable [more variables]</a:t>
            </a:r>
            <a:endParaRPr lang="en-GB" sz="3200" dirty="0"/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4191000" y="25908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29000" y="2935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Stores the </a:t>
            </a:r>
            <a:r>
              <a:rPr lang="en-GB" dirty="0" smtClean="0">
                <a:solidFill>
                  <a:srgbClr val="00B050"/>
                </a:solidFill>
              </a:rPr>
              <a:t>first</a:t>
            </a:r>
            <a:r>
              <a:rPr lang="en-GB" dirty="0" smtClean="0"/>
              <a:t> word entered by the user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4724082" y="3122295"/>
            <a:ext cx="1828800" cy="38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76600" y="40386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2</a:t>
            </a:r>
            <a:r>
              <a:rPr lang="en-GB" baseline="30000" dirty="0" smtClean="0"/>
              <a:t>nd</a:t>
            </a:r>
            <a:r>
              <a:rPr lang="en-GB" dirty="0" smtClean="0"/>
              <a:t> variable stores the </a:t>
            </a:r>
            <a:r>
              <a:rPr lang="en-GB" dirty="0" smtClean="0">
                <a:solidFill>
                  <a:srgbClr val="00B050"/>
                </a:solidFill>
              </a:rPr>
              <a:t>2</a:t>
            </a:r>
            <a:r>
              <a:rPr lang="en-GB" baseline="30000" dirty="0" smtClean="0">
                <a:solidFill>
                  <a:srgbClr val="00B050"/>
                </a:solidFill>
              </a:rPr>
              <a:t>nd</a:t>
            </a:r>
            <a:r>
              <a:rPr lang="en-GB" dirty="0" smtClean="0">
                <a:solidFill>
                  <a:srgbClr val="00B050"/>
                </a:solidFill>
              </a:rPr>
              <a:t> </a:t>
            </a:r>
            <a:r>
              <a:rPr lang="en-GB" dirty="0" smtClean="0"/>
              <a:t>word (if applicable), etc.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6440092" y="3540523"/>
            <a:ext cx="2667001" cy="55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81600" y="4876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last variable stores what </a:t>
            </a:r>
            <a:r>
              <a:rPr lang="en-GB" dirty="0" smtClean="0">
                <a:solidFill>
                  <a:srgbClr val="00B050"/>
                </a:solidFill>
              </a:rPr>
              <a:t>remains</a:t>
            </a:r>
            <a:endParaRPr lang="en-GB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4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Getting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the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user’s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input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2" name="Picture 21" descr="0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3" name="Picture 22" descr="0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5" name="Picture 24" descr="05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6" name="Picture 25" descr="06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7" name="Picture 26" descr="07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8" name="Picture 27" descr="08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9" name="Picture 28" descr="09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0" y="990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Always assume that the user could write </a:t>
            </a:r>
            <a:r>
              <a:rPr lang="en-GB" b="1" i="1" dirty="0" smtClean="0"/>
              <a:t>anything</a:t>
            </a:r>
            <a:endParaRPr lang="en-GB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220980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you are going to compare their input, then either</a:t>
            </a:r>
          </a:p>
          <a:p>
            <a:pPr algn="ctr"/>
            <a:r>
              <a:rPr lang="en-GB" dirty="0" smtClean="0"/>
              <a:t>(1) Compare with a string</a:t>
            </a:r>
          </a:p>
          <a:p>
            <a:pPr algn="ctr"/>
            <a:r>
              <a:rPr lang="en-GB" dirty="0" smtClean="0"/>
              <a:t>or</a:t>
            </a:r>
          </a:p>
          <a:p>
            <a:pPr algn="ctr"/>
            <a:r>
              <a:rPr lang="en-GB" dirty="0" smtClean="0"/>
              <a:t>(2) Handle type errors</a:t>
            </a:r>
            <a:endParaRPr lang="en-GB" dirty="0"/>
          </a:p>
        </p:txBody>
      </p:sp>
      <p:pic>
        <p:nvPicPr>
          <p:cNvPr id="34" name="Picture 33" descr="07.gif"/>
          <p:cNvPicPr>
            <a:picLocks noChangeAspect="1"/>
          </p:cNvPicPr>
          <p:nvPr/>
        </p:nvPicPr>
        <p:blipFill>
          <a:blip r:embed="rId9"/>
          <a:srcRect l="1100" t="22344" r="36553" b="51456"/>
          <a:stretch>
            <a:fillRect/>
          </a:stretch>
        </p:blipFill>
        <p:spPr>
          <a:xfrm>
            <a:off x="4876800" y="4038600"/>
            <a:ext cx="3886200" cy="13716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38" name="Picture 37" descr="01.gif"/>
          <p:cNvPicPr>
            <a:picLocks noChangeAspect="1"/>
          </p:cNvPicPr>
          <p:nvPr/>
        </p:nvPicPr>
        <p:blipFill>
          <a:blip r:embed="rId3"/>
          <a:srcRect l="1100" t="22344" r="37775" b="51455"/>
          <a:stretch>
            <a:fillRect/>
          </a:stretch>
        </p:blipFill>
        <p:spPr>
          <a:xfrm>
            <a:off x="152400" y="4038600"/>
            <a:ext cx="3810000" cy="13716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6629400" y="4385846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</a:rPr>
              <a:t>2&gt;/dev/null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212756" y="3069125"/>
            <a:ext cx="402880" cy="769544"/>
          </a:xfrm>
          <a:custGeom>
            <a:avLst/>
            <a:gdLst>
              <a:gd name="connsiteX0" fmla="*/ 402880 w 402880"/>
              <a:gd name="connsiteY0" fmla="*/ 0 h 769544"/>
              <a:gd name="connsiteX1" fmla="*/ 167490 w 402880"/>
              <a:gd name="connsiteY1" fmla="*/ 208229 h 769544"/>
              <a:gd name="connsiteX2" fmla="*/ 4527 w 402880"/>
              <a:gd name="connsiteY2" fmla="*/ 525101 h 769544"/>
              <a:gd name="connsiteX3" fmla="*/ 140329 w 402880"/>
              <a:gd name="connsiteY3" fmla="*/ 769544 h 76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880" h="769544">
                <a:moveTo>
                  <a:pt x="402880" y="0"/>
                </a:moveTo>
                <a:cubicBezTo>
                  <a:pt x="318381" y="60356"/>
                  <a:pt x="233882" y="120712"/>
                  <a:pt x="167490" y="208229"/>
                </a:cubicBezTo>
                <a:cubicBezTo>
                  <a:pt x="101098" y="295746"/>
                  <a:pt x="9054" y="431549"/>
                  <a:pt x="4527" y="525101"/>
                </a:cubicBezTo>
                <a:cubicBezTo>
                  <a:pt x="0" y="618653"/>
                  <a:pt x="70164" y="694098"/>
                  <a:pt x="140329" y="769544"/>
                </a:cubicBezTo>
              </a:path>
            </a:pathLst>
          </a:cu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/>
          <p:cNvCxnSpPr>
            <a:stCxn id="40" idx="3"/>
          </p:cNvCxnSpPr>
          <p:nvPr/>
        </p:nvCxnSpPr>
        <p:spPr>
          <a:xfrm>
            <a:off x="353085" y="3838669"/>
            <a:ext cx="180315" cy="123731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514600" y="3505200"/>
            <a:ext cx="2209800" cy="533400"/>
          </a:xfrm>
          <a:prstGeom prst="straightConnector1">
            <a:avLst/>
          </a:prstGeom>
          <a:ln w="762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5</a:t>
            </a:r>
            <a:endParaRPr lang="fr-CA" dirty="0"/>
          </a:p>
        </p:txBody>
      </p:sp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Getting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the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user’s</a:t>
            </a: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input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1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2" name="Picture 11" descr="1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3" name="Picture 12" descr="1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4" name="Picture 13" descr="1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5" name="Picture 14" descr="14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6" name="Picture 15" descr="15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8" name="Picture 17" descr="16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19" name="Picture 18" descr="17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pic>
        <p:nvPicPr>
          <p:cNvPr id="20" name="Picture 19" descr="18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990600"/>
            <a:ext cx="6233160" cy="52349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76200" y="21336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If it matters whether the user typed more stuff, add a variable and check its content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457200" y="3886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${#</a:t>
            </a:r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GB" b="1" dirty="0" smtClean="0"/>
              <a:t>}</a:t>
            </a:r>
          </a:p>
          <a:p>
            <a:pPr algn="ctr"/>
            <a:r>
              <a:rPr lang="en-GB" dirty="0" smtClean="0"/>
              <a:t>gives you the length of string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hought_bubble-Random-Thought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4038600"/>
            <a:ext cx="1993857" cy="1752600"/>
          </a:xfrm>
          <a:prstGeom prst="rect">
            <a:avLst/>
          </a:prstGeom>
        </p:spPr>
      </p:pic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Multiple cases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42__the_meaning_of_life_by_bluesnorkel.jpg"/>
          <p:cNvPicPr>
            <a:picLocks noChangeAspect="1"/>
          </p:cNvPicPr>
          <p:nvPr/>
        </p:nvPicPr>
        <p:blipFill>
          <a:blip r:embed="rId3" cstate="print"/>
          <a:srcRect t="20833" b="16667"/>
          <a:stretch>
            <a:fillRect/>
          </a:stretch>
        </p:blipFill>
        <p:spPr>
          <a:xfrm>
            <a:off x="381000" y="1524000"/>
            <a:ext cx="1828800" cy="1143000"/>
          </a:xfrm>
          <a:prstGeom prst="rect">
            <a:avLst/>
          </a:prstGeom>
        </p:spPr>
      </p:pic>
      <p:pic>
        <p:nvPicPr>
          <p:cNvPr id="11" name="Picture 10" descr="79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90800"/>
            <a:ext cx="2743200" cy="18242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1066800"/>
            <a:ext cx="922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If you only have 2 outcomes, if-else is the right structure. But when you have more...</a:t>
            </a:r>
            <a:endParaRPr lang="en-GB" sz="2000" dirty="0"/>
          </a:p>
        </p:txBody>
      </p:sp>
      <p:pic>
        <p:nvPicPr>
          <p:cNvPr id="13" name="Picture 12" descr="User_Forty_tw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5638800"/>
            <a:ext cx="2116183" cy="685800"/>
          </a:xfrm>
          <a:prstGeom prst="rect">
            <a:avLst/>
          </a:prstGeom>
        </p:spPr>
      </p:pic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6</a:t>
            </a:r>
            <a:endParaRPr lang="fr-CA" dirty="0"/>
          </a:p>
        </p:txBody>
      </p:sp>
      <p:sp>
        <p:nvSpPr>
          <p:cNvPr id="15" name="TextBox 14"/>
          <p:cNvSpPr txBox="1"/>
          <p:nvPr/>
        </p:nvSpPr>
        <p:spPr>
          <a:xfrm>
            <a:off x="-76200" y="175260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if</a:t>
            </a:r>
            <a:endParaRPr lang="en-GB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1828800" y="320040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if</a:t>
            </a:r>
            <a:endParaRPr lang="en-GB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4419600" y="472440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if</a:t>
            </a:r>
            <a:endParaRPr lang="en-GB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4038600" y="5464314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else</a:t>
            </a:r>
            <a:endParaRPr lang="en-GB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487680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else</a:t>
            </a:r>
            <a:endParaRPr lang="en-GB" sz="4000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396240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else</a:t>
            </a:r>
            <a:endParaRPr lang="en-GB" sz="4000" dirty="0"/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-761415" y="3199397"/>
            <a:ext cx="1828800" cy="20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372478" y="4418472"/>
            <a:ext cx="1371600" cy="22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 flipH="1">
            <a:off x="4457701" y="5448300"/>
            <a:ext cx="380999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6" idx="1"/>
          </p:cNvCxnSpPr>
          <p:nvPr/>
        </p:nvCxnSpPr>
        <p:spPr>
          <a:xfrm rot="10800000" flipV="1">
            <a:off x="990602" y="3554343"/>
            <a:ext cx="838199" cy="865256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1"/>
          </p:cNvCxnSpPr>
          <p:nvPr/>
        </p:nvCxnSpPr>
        <p:spPr>
          <a:xfrm rot="10800000">
            <a:off x="990602" y="4419601"/>
            <a:ext cx="533399" cy="811143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7" idx="1"/>
            <a:endCxn id="19" idx="3"/>
          </p:cNvCxnSpPr>
          <p:nvPr/>
        </p:nvCxnSpPr>
        <p:spPr>
          <a:xfrm rot="10800000" flipV="1">
            <a:off x="2667000" y="5078343"/>
            <a:ext cx="1752600" cy="152400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8" idx="1"/>
            <a:endCxn id="19" idx="3"/>
          </p:cNvCxnSpPr>
          <p:nvPr/>
        </p:nvCxnSpPr>
        <p:spPr>
          <a:xfrm rot="10800000">
            <a:off x="2667000" y="5230743"/>
            <a:ext cx="1371600" cy="587514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62400" y="14478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case</a:t>
            </a:r>
            <a:endParaRPr lang="en-GB" sz="4000" dirty="0"/>
          </a:p>
        </p:txBody>
      </p:sp>
      <p:cxnSp>
        <p:nvCxnSpPr>
          <p:cNvPr id="45" name="Straight Arrow Connector 44"/>
          <p:cNvCxnSpPr>
            <a:stCxn id="43" idx="1"/>
          </p:cNvCxnSpPr>
          <p:nvPr/>
        </p:nvCxnSpPr>
        <p:spPr>
          <a:xfrm rot="10800000" flipV="1">
            <a:off x="1295400" y="1801742"/>
            <a:ext cx="2667000" cy="10938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3886602" y="2284814"/>
            <a:ext cx="609600" cy="23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802972" y="1981200"/>
            <a:ext cx="1064428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029200" y="1828800"/>
            <a:ext cx="2971800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8.29979E-6 L -6.66667E-6 0.19987 " pathEditMode="relative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1.49896E-6 L -5.55556E-6 -0.21097 " pathEditMode="relative" ptsTypes="AA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06731E-6 L 0.18437 -0.3719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-18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Multiple cases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1066800"/>
            <a:ext cx="922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If you only have 2 outcomes, if-else is the right structure. But when you have more...</a:t>
            </a:r>
            <a:endParaRPr lang="en-GB" sz="2000" dirty="0"/>
          </a:p>
        </p:txBody>
      </p: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7</a:t>
            </a:r>
            <a:endParaRPr lang="fr-CA" dirty="0"/>
          </a:p>
        </p:txBody>
      </p:sp>
      <p:pic>
        <p:nvPicPr>
          <p:cNvPr id="31" name="Picture 30" descr="humanTest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35091"/>
            <a:ext cx="8686800" cy="156090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04800" y="2133600"/>
            <a:ext cx="335280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case “$variable” in</a:t>
            </a:r>
          </a:p>
          <a:p>
            <a:r>
              <a:rPr lang="en-GB" dirty="0" smtClean="0"/>
              <a:t>	pattern1) action1	</a:t>
            </a:r>
            <a:r>
              <a:rPr lang="en-GB" b="1" dirty="0" smtClean="0"/>
              <a:t>;;</a:t>
            </a:r>
          </a:p>
          <a:p>
            <a:r>
              <a:rPr lang="en-GB" dirty="0" smtClean="0"/>
              <a:t>	pattern2) action2	</a:t>
            </a:r>
            <a:r>
              <a:rPr lang="en-GB" b="1" dirty="0" smtClean="0"/>
              <a:t>;;</a:t>
            </a:r>
          </a:p>
          <a:p>
            <a:endParaRPr lang="en-GB" dirty="0" smtClean="0"/>
          </a:p>
          <a:p>
            <a:r>
              <a:rPr lang="en-GB" dirty="0" smtClean="0"/>
              <a:t>		...</a:t>
            </a:r>
          </a:p>
          <a:p>
            <a:endParaRPr lang="en-GB" dirty="0" smtClean="0"/>
          </a:p>
          <a:p>
            <a:r>
              <a:rPr lang="en-GB" dirty="0" smtClean="0"/>
              <a:t>	</a:t>
            </a:r>
            <a:r>
              <a:rPr lang="en-GB" dirty="0" err="1" smtClean="0"/>
              <a:t>patternN</a:t>
            </a:r>
            <a:r>
              <a:rPr lang="en-GB" dirty="0" smtClean="0"/>
              <a:t>) </a:t>
            </a:r>
            <a:r>
              <a:rPr lang="en-GB" dirty="0" err="1" smtClean="0"/>
              <a:t>actionN</a:t>
            </a:r>
            <a:r>
              <a:rPr lang="en-GB" dirty="0" smtClean="0"/>
              <a:t> 	</a:t>
            </a:r>
            <a:r>
              <a:rPr lang="en-GB" b="1" dirty="0" smtClean="0"/>
              <a:t>;;</a:t>
            </a:r>
          </a:p>
          <a:p>
            <a:r>
              <a:rPr lang="en-GB" dirty="0" err="1" smtClean="0"/>
              <a:t>esac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3962400" y="14478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case</a:t>
            </a:r>
            <a:endParaRPr lang="en-GB" sz="4000" dirty="0"/>
          </a:p>
        </p:txBody>
      </p:sp>
      <p:sp>
        <p:nvSpPr>
          <p:cNvPr id="36" name="TextBox 35"/>
          <p:cNvSpPr txBox="1"/>
          <p:nvPr/>
        </p:nvSpPr>
        <p:spPr>
          <a:xfrm>
            <a:off x="3733800" y="2133600"/>
            <a:ext cx="533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All patterns are accepted: a single word (42), one word or another (42 | 41), words starting with a specified string (</a:t>
            </a:r>
            <a:r>
              <a:rPr lang="en-GB" sz="2200" dirty="0" err="1" smtClean="0"/>
              <a:t>fourty</a:t>
            </a:r>
            <a:r>
              <a:rPr lang="en-GB" sz="2200" dirty="0" smtClean="0"/>
              <a:t>*), etc.</a:t>
            </a:r>
            <a:endParaRPr lang="en-GB" sz="2200" dirty="0"/>
          </a:p>
        </p:txBody>
      </p:sp>
      <p:sp>
        <p:nvSpPr>
          <p:cNvPr id="38" name="TextBox 37"/>
          <p:cNvSpPr txBox="1"/>
          <p:nvPr/>
        </p:nvSpPr>
        <p:spPr>
          <a:xfrm>
            <a:off x="3810000" y="3657600"/>
            <a:ext cx="533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As in an if, you can write anything as action.</a:t>
            </a:r>
            <a:endParaRPr lang="en-GB" sz="2200" dirty="0"/>
          </a:p>
        </p:txBody>
      </p:sp>
      <p:sp>
        <p:nvSpPr>
          <p:cNvPr id="39" name="Rectangle 38"/>
          <p:cNvSpPr/>
          <p:nvPr/>
        </p:nvSpPr>
        <p:spPr>
          <a:xfrm>
            <a:off x="304800" y="2133600"/>
            <a:ext cx="1905000" cy="304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304800" y="4953000"/>
            <a:ext cx="2057400" cy="304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 43"/>
          <p:cNvSpPr/>
          <p:nvPr/>
        </p:nvSpPr>
        <p:spPr>
          <a:xfrm>
            <a:off x="1137719" y="5168020"/>
            <a:ext cx="893275" cy="745401"/>
          </a:xfrm>
          <a:custGeom>
            <a:avLst/>
            <a:gdLst>
              <a:gd name="connsiteX0" fmla="*/ 66392 w 893275"/>
              <a:gd name="connsiteY0" fmla="*/ 19616 h 745401"/>
              <a:gd name="connsiteX1" fmla="*/ 12071 w 893275"/>
              <a:gd name="connsiteY1" fmla="*/ 535663 h 745401"/>
              <a:gd name="connsiteX2" fmla="*/ 138820 w 893275"/>
              <a:gd name="connsiteY2" fmla="*/ 734839 h 745401"/>
              <a:gd name="connsiteX3" fmla="*/ 519065 w 893275"/>
              <a:gd name="connsiteY3" fmla="*/ 472289 h 745401"/>
              <a:gd name="connsiteX4" fmla="*/ 682028 w 893275"/>
              <a:gd name="connsiteY4" fmla="*/ 408915 h 745401"/>
              <a:gd name="connsiteX5" fmla="*/ 844990 w 893275"/>
              <a:gd name="connsiteY5" fmla="*/ 64883 h 745401"/>
              <a:gd name="connsiteX6" fmla="*/ 392317 w 893275"/>
              <a:gd name="connsiteY6" fmla="*/ 19616 h 74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75" h="745401">
                <a:moveTo>
                  <a:pt x="66392" y="19616"/>
                </a:moveTo>
                <a:cubicBezTo>
                  <a:pt x="33196" y="218037"/>
                  <a:pt x="0" y="416459"/>
                  <a:pt x="12071" y="535663"/>
                </a:cubicBezTo>
                <a:cubicBezTo>
                  <a:pt x="24142" y="654867"/>
                  <a:pt x="54321" y="745401"/>
                  <a:pt x="138820" y="734839"/>
                </a:cubicBezTo>
                <a:cubicBezTo>
                  <a:pt x="223319" y="724277"/>
                  <a:pt x="428530" y="526610"/>
                  <a:pt x="519065" y="472289"/>
                </a:cubicBezTo>
                <a:cubicBezTo>
                  <a:pt x="609600" y="417968"/>
                  <a:pt x="627707" y="476816"/>
                  <a:pt x="682028" y="408915"/>
                </a:cubicBezTo>
                <a:cubicBezTo>
                  <a:pt x="736349" y="341014"/>
                  <a:pt x="893275" y="129766"/>
                  <a:pt x="844990" y="64883"/>
                </a:cubicBezTo>
                <a:cubicBezTo>
                  <a:pt x="796705" y="0"/>
                  <a:pt x="594511" y="9808"/>
                  <a:pt x="392317" y="19616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1219200" y="2514600"/>
            <a:ext cx="990600" cy="160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2209800" y="2514600"/>
            <a:ext cx="838200" cy="16002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 49"/>
          <p:cNvSpPr/>
          <p:nvPr/>
        </p:nvSpPr>
        <p:spPr>
          <a:xfrm>
            <a:off x="1412341" y="5106155"/>
            <a:ext cx="7556625" cy="866114"/>
          </a:xfrm>
          <a:custGeom>
            <a:avLst/>
            <a:gdLst>
              <a:gd name="connsiteX0" fmla="*/ 0 w 7556625"/>
              <a:gd name="connsiteY0" fmla="*/ 724277 h 866114"/>
              <a:gd name="connsiteX1" fmla="*/ 380245 w 7556625"/>
              <a:gd name="connsiteY1" fmla="*/ 461726 h 866114"/>
              <a:gd name="connsiteX2" fmla="*/ 624689 w 7556625"/>
              <a:gd name="connsiteY2" fmla="*/ 126748 h 866114"/>
              <a:gd name="connsiteX3" fmla="*/ 2236206 w 7556625"/>
              <a:gd name="connsiteY3" fmla="*/ 9053 h 866114"/>
              <a:gd name="connsiteX4" fmla="*/ 3929204 w 7556625"/>
              <a:gd name="connsiteY4" fmla="*/ 72427 h 866114"/>
              <a:gd name="connsiteX5" fmla="*/ 3974471 w 7556625"/>
              <a:gd name="connsiteY5" fmla="*/ 271603 h 866114"/>
              <a:gd name="connsiteX6" fmla="*/ 4544839 w 7556625"/>
              <a:gd name="connsiteY6" fmla="*/ 289710 h 866114"/>
              <a:gd name="connsiteX7" fmla="*/ 5169528 w 7556625"/>
              <a:gd name="connsiteY7" fmla="*/ 262550 h 866114"/>
              <a:gd name="connsiteX8" fmla="*/ 5178582 w 7556625"/>
              <a:gd name="connsiteY8" fmla="*/ 516047 h 866114"/>
              <a:gd name="connsiteX9" fmla="*/ 5649362 w 7556625"/>
              <a:gd name="connsiteY9" fmla="*/ 534154 h 866114"/>
              <a:gd name="connsiteX10" fmla="*/ 6916847 w 7556625"/>
              <a:gd name="connsiteY10" fmla="*/ 479833 h 866114"/>
              <a:gd name="connsiteX11" fmla="*/ 7152237 w 7556625"/>
              <a:gd name="connsiteY11" fmla="*/ 497940 h 866114"/>
              <a:gd name="connsiteX12" fmla="*/ 7134130 w 7556625"/>
              <a:gd name="connsiteY12" fmla="*/ 760491 h 866114"/>
              <a:gd name="connsiteX13" fmla="*/ 4617267 w 7556625"/>
              <a:gd name="connsiteY13" fmla="*/ 851025 h 866114"/>
              <a:gd name="connsiteX14" fmla="*/ 1991762 w 7556625"/>
              <a:gd name="connsiteY14" fmla="*/ 851025 h 866114"/>
              <a:gd name="connsiteX15" fmla="*/ 81481 w 7556625"/>
              <a:gd name="connsiteY15" fmla="*/ 841972 h 86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56625" h="866114">
                <a:moveTo>
                  <a:pt x="0" y="724277"/>
                </a:moveTo>
                <a:cubicBezTo>
                  <a:pt x="138065" y="642795"/>
                  <a:pt x="276130" y="561314"/>
                  <a:pt x="380245" y="461726"/>
                </a:cubicBezTo>
                <a:cubicBezTo>
                  <a:pt x="484360" y="362138"/>
                  <a:pt x="315362" y="202193"/>
                  <a:pt x="624689" y="126748"/>
                </a:cubicBezTo>
                <a:cubicBezTo>
                  <a:pt x="934016" y="51303"/>
                  <a:pt x="1685454" y="18106"/>
                  <a:pt x="2236206" y="9053"/>
                </a:cubicBezTo>
                <a:cubicBezTo>
                  <a:pt x="2786958" y="0"/>
                  <a:pt x="3639493" y="28669"/>
                  <a:pt x="3929204" y="72427"/>
                </a:cubicBezTo>
                <a:cubicBezTo>
                  <a:pt x="4218915" y="116185"/>
                  <a:pt x="3871865" y="235389"/>
                  <a:pt x="3974471" y="271603"/>
                </a:cubicBezTo>
                <a:cubicBezTo>
                  <a:pt x="4077077" y="307817"/>
                  <a:pt x="4345663" y="291219"/>
                  <a:pt x="4544839" y="289710"/>
                </a:cubicBezTo>
                <a:cubicBezTo>
                  <a:pt x="4744015" y="288201"/>
                  <a:pt x="5063904" y="224827"/>
                  <a:pt x="5169528" y="262550"/>
                </a:cubicBezTo>
                <a:cubicBezTo>
                  <a:pt x="5275152" y="300273"/>
                  <a:pt x="5098610" y="470780"/>
                  <a:pt x="5178582" y="516047"/>
                </a:cubicBezTo>
                <a:cubicBezTo>
                  <a:pt x="5258554" y="561314"/>
                  <a:pt x="5359651" y="540190"/>
                  <a:pt x="5649362" y="534154"/>
                </a:cubicBezTo>
                <a:cubicBezTo>
                  <a:pt x="5939073" y="528118"/>
                  <a:pt x="6666368" y="485869"/>
                  <a:pt x="6916847" y="479833"/>
                </a:cubicBezTo>
                <a:cubicBezTo>
                  <a:pt x="7167326" y="473797"/>
                  <a:pt x="7116023" y="451164"/>
                  <a:pt x="7152237" y="497940"/>
                </a:cubicBezTo>
                <a:cubicBezTo>
                  <a:pt x="7188451" y="544716"/>
                  <a:pt x="7556625" y="701644"/>
                  <a:pt x="7134130" y="760491"/>
                </a:cubicBezTo>
                <a:cubicBezTo>
                  <a:pt x="6711635" y="819339"/>
                  <a:pt x="5474328" y="835936"/>
                  <a:pt x="4617267" y="851025"/>
                </a:cubicBezTo>
                <a:cubicBezTo>
                  <a:pt x="3760206" y="866114"/>
                  <a:pt x="1991762" y="851025"/>
                  <a:pt x="1991762" y="851025"/>
                </a:cubicBezTo>
                <a:lnTo>
                  <a:pt x="81481" y="841972"/>
                </a:lnTo>
              </a:path>
            </a:pathLst>
          </a:cu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3048000" y="2514600"/>
            <a:ext cx="304800" cy="1600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5334000" y="5181600"/>
            <a:ext cx="304800" cy="304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6629400" y="5410200"/>
            <a:ext cx="304800" cy="304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8534400" y="5638800"/>
            <a:ext cx="304800" cy="304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  <p:bldP spid="38" grpId="0"/>
      <p:bldP spid="39" grpId="0" animBg="1"/>
      <p:bldP spid="39" grpId="1" animBg="1"/>
      <p:bldP spid="41" grpId="0" animBg="1"/>
      <p:bldP spid="41" grpId="1" animBg="1"/>
      <p:bldP spid="44" grpId="0" animBg="1"/>
      <p:bldP spid="44" grpId="1" animBg="1"/>
      <p:bldP spid="47" grpId="0" animBg="1"/>
      <p:bldP spid="47" grpId="1" animBg="1"/>
      <p:bldP spid="48" grpId="0" animBg="1"/>
      <p:bldP spid="48" grpId="1" animBg="1"/>
      <p:bldP spid="50" grpId="0" animBg="1"/>
      <p:bldP spid="50" grpId="1" animBg="1"/>
      <p:bldP spid="52" grpId="0" animBg="1"/>
      <p:bldP spid="53" grpId="0" animBg="1"/>
      <p:bldP spid="54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Multiple cases</a:t>
            </a:r>
            <a:endParaRPr lang="fr-FR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533400" y="152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19600" y="914400"/>
            <a:ext cx="44196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1066800"/>
            <a:ext cx="922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If you only have 2 outcomes, if-else is the right structure. But when you have more...</a:t>
            </a:r>
            <a:endParaRPr lang="en-GB" sz="2000" dirty="0"/>
          </a:p>
        </p:txBody>
      </p:sp>
      <p:pic>
        <p:nvPicPr>
          <p:cNvPr id="7" name="Picture 6" descr="bann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73"/>
            <a:ext cx="9144000" cy="598827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6356350"/>
            <a:ext cx="665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dirty="0" err="1" smtClean="0"/>
              <a:t>Interacting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Linux Shell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633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 smtClean="0"/>
              <a:t>8</a:t>
            </a:r>
            <a:endParaRPr lang="fr-CA" dirty="0"/>
          </a:p>
        </p:txBody>
      </p:sp>
      <p:sp>
        <p:nvSpPr>
          <p:cNvPr id="33" name="TextBox 32"/>
          <p:cNvSpPr txBox="1"/>
          <p:nvPr/>
        </p:nvSpPr>
        <p:spPr>
          <a:xfrm>
            <a:off x="304800" y="2133600"/>
            <a:ext cx="335280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case “$variable” in</a:t>
            </a:r>
          </a:p>
          <a:p>
            <a:r>
              <a:rPr lang="en-GB" dirty="0" smtClean="0"/>
              <a:t>	pattern1) action1	</a:t>
            </a:r>
            <a:r>
              <a:rPr lang="en-GB" b="1" dirty="0" smtClean="0"/>
              <a:t>;;</a:t>
            </a:r>
          </a:p>
          <a:p>
            <a:r>
              <a:rPr lang="en-GB" dirty="0" smtClean="0"/>
              <a:t>	pattern2) action2	</a:t>
            </a:r>
            <a:r>
              <a:rPr lang="en-GB" b="1" dirty="0" smtClean="0"/>
              <a:t>;;</a:t>
            </a:r>
          </a:p>
          <a:p>
            <a:endParaRPr lang="en-GB" dirty="0" smtClean="0"/>
          </a:p>
          <a:p>
            <a:r>
              <a:rPr lang="en-GB" dirty="0" smtClean="0"/>
              <a:t>		...</a:t>
            </a:r>
          </a:p>
          <a:p>
            <a:endParaRPr lang="en-GB" dirty="0" smtClean="0"/>
          </a:p>
          <a:p>
            <a:r>
              <a:rPr lang="en-GB" dirty="0" smtClean="0"/>
              <a:t>	</a:t>
            </a:r>
            <a:r>
              <a:rPr lang="en-GB" dirty="0" err="1" smtClean="0"/>
              <a:t>patternN</a:t>
            </a:r>
            <a:r>
              <a:rPr lang="en-GB" dirty="0" smtClean="0"/>
              <a:t>) </a:t>
            </a:r>
            <a:r>
              <a:rPr lang="en-GB" dirty="0" err="1" smtClean="0"/>
              <a:t>actionN</a:t>
            </a:r>
            <a:r>
              <a:rPr lang="en-GB" dirty="0" smtClean="0"/>
              <a:t> 	</a:t>
            </a:r>
            <a:r>
              <a:rPr lang="en-GB" b="1" dirty="0" smtClean="0"/>
              <a:t>;;</a:t>
            </a:r>
          </a:p>
          <a:p>
            <a:r>
              <a:rPr lang="en-GB" dirty="0" err="1" smtClean="0"/>
              <a:t>esac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3962400" y="14478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case</a:t>
            </a:r>
            <a:endParaRPr lang="en-GB" sz="4000" dirty="0"/>
          </a:p>
        </p:txBody>
      </p:sp>
      <p:sp>
        <p:nvSpPr>
          <p:cNvPr id="36" name="TextBox 35"/>
          <p:cNvSpPr txBox="1"/>
          <p:nvPr/>
        </p:nvSpPr>
        <p:spPr>
          <a:xfrm>
            <a:off x="3733800" y="2133600"/>
            <a:ext cx="533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All patterns are accepted: a single word (42), one word or another (42 | 41), words starting with a specified string (</a:t>
            </a:r>
            <a:r>
              <a:rPr lang="en-GB" sz="2200" dirty="0" err="1" smtClean="0"/>
              <a:t>fourty</a:t>
            </a:r>
            <a:r>
              <a:rPr lang="en-GB" sz="2200" dirty="0" smtClean="0"/>
              <a:t>*), etc.</a:t>
            </a:r>
            <a:endParaRPr lang="en-GB" sz="2200" dirty="0"/>
          </a:p>
        </p:txBody>
      </p:sp>
      <p:sp>
        <p:nvSpPr>
          <p:cNvPr id="38" name="TextBox 37"/>
          <p:cNvSpPr txBox="1"/>
          <p:nvPr/>
        </p:nvSpPr>
        <p:spPr>
          <a:xfrm>
            <a:off x="3810000" y="3657600"/>
            <a:ext cx="533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As in an if, you can write anything as action.</a:t>
            </a:r>
            <a:endParaRPr lang="en-GB" sz="2200" dirty="0"/>
          </a:p>
        </p:txBody>
      </p:sp>
      <p:pic>
        <p:nvPicPr>
          <p:cNvPr id="24" name="Picture 23" descr="drun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094231"/>
            <a:ext cx="7315200" cy="2154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566</Words>
  <Application>Microsoft Office PowerPoint</Application>
  <PresentationFormat>On-screen Show (4:3)</PresentationFormat>
  <Paragraphs>113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Aqualonne</dc:creator>
  <cp:lastModifiedBy>Aqualonne</cp:lastModifiedBy>
  <cp:revision>949</cp:revision>
  <dcterms:created xsi:type="dcterms:W3CDTF">2006-08-16T00:00:00Z</dcterms:created>
  <dcterms:modified xsi:type="dcterms:W3CDTF">2016-02-23T21:16:56Z</dcterms:modified>
</cp:coreProperties>
</file>